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2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42581</c:v>
                </c:pt>
                <c:pt idx="1">
                  <c:v>41570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45222</c:v>
                </c:pt>
                <c:pt idx="1">
                  <c:v>55147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614144"/>
        <c:axId val="340624128"/>
      </c:barChart>
      <c:catAx>
        <c:axId val="340614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40624128"/>
        <c:crosses val="autoZero"/>
        <c:auto val="1"/>
        <c:lblAlgn val="ctr"/>
        <c:lblOffset val="100"/>
        <c:noMultiLvlLbl val="0"/>
      </c:catAx>
      <c:valAx>
        <c:axId val="34062412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406141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76946631671044E-3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551.51</c:v>
                </c:pt>
                <c:pt idx="1">
                  <c:v>845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10853.08</c:v>
                </c:pt>
                <c:pt idx="1">
                  <c:v>7595.88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3247.8</c:v>
                </c:pt>
                <c:pt idx="1">
                  <c:v>2804.7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27928.35</c:v>
                </c:pt>
                <c:pt idx="1">
                  <c:v>30324.06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347110400"/>
        <c:axId val="347120384"/>
      </c:barChart>
      <c:catAx>
        <c:axId val="34711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47120384"/>
        <c:crosses val="autoZero"/>
        <c:auto val="1"/>
        <c:lblAlgn val="ctr"/>
        <c:lblOffset val="100"/>
        <c:tickLblSkip val="1"/>
        <c:noMultiLvlLbl val="0"/>
      </c:catAx>
      <c:valAx>
        <c:axId val="3471203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347110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242071231106955E-3"/>
          <c:y val="0.38007119579306003"/>
          <c:w val="0.67331667944316553"/>
          <c:h val="0.54004763359626717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42580.74</c:v>
                </c:pt>
                <c:pt idx="1">
                  <c:v>41569.64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027712"/>
        <c:axId val="347054080"/>
      </c:lineChart>
      <c:catAx>
        <c:axId val="347027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47054080"/>
        <c:crosses val="autoZero"/>
        <c:auto val="1"/>
        <c:lblAlgn val="ctr"/>
        <c:lblOffset val="100"/>
        <c:noMultiLvlLbl val="0"/>
      </c:catAx>
      <c:valAx>
        <c:axId val="347054080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347027712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885210170423994"/>
          <c:y val="0.37534718364626152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9.0050010448060533E-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6.680259084834099E-2"/>
                  <c:y val="4.3054423877113979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1.4205168821324493E-2"/>
                  <c:y val="4.2633696607956512E-4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национальная </a:t>
                    </a:r>
                    <a:r>
                      <a:rPr lang="ru-RU" sz="1600" dirty="0"/>
                      <a:t>экономика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15,5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8.6364633750482828E-3"/>
                  <c:y val="-5.343236318299812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ЖКХ </a:t>
                    </a:r>
                  </a:p>
                  <a:p>
                    <a:r>
                      <a:rPr lang="ru-RU" sz="1600" dirty="0" smtClean="0"/>
                      <a:t>40,8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5.9901693925551419E-2"/>
                  <c:y val="9.867158870824106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культура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27,4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0.1334594272098012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культура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0.28799999999999998</c:v>
                </c:pt>
                <c:pt idx="1">
                  <c:v>0.09</c:v>
                </c:pt>
                <c:pt idx="2">
                  <c:v>0.442</c:v>
                </c:pt>
                <c:pt idx="3">
                  <c:v>0.14699999999999999</c:v>
                </c:pt>
                <c:pt idx="4">
                  <c:v>3.3000000000000002E-2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0.28184</cdr:x>
      <cdr:y>0.38495</cdr:y>
    </cdr:from>
    <cdr:to>
      <cdr:x>0.69249</cdr:x>
      <cdr:y>0.81432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372279" y="1872208"/>
          <a:ext cx="3456384" cy="208823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0.39306</cdr:x>
      <cdr:y>0.29611</cdr:y>
    </cdr:from>
    <cdr:to>
      <cdr:x>0.82082</cdr:x>
      <cdr:y>0.79279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308383" y="1440160"/>
          <a:ext cx="3600400" cy="241557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0.45295</cdr:x>
      <cdr:y>0.72289</cdr:y>
    </cdr:from>
    <cdr:to>
      <cdr:x>0.55354</cdr:x>
      <cdr:y>0.80516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12439" y="3515789"/>
          <a:ext cx="84670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-2,4%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0.29924</cdr:x>
      <cdr:y>0.33333</cdr:y>
    </cdr:from>
    <cdr:to>
      <cdr:x>0.47379</cdr:x>
      <cdr:y>0.54167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2328" y="576064"/>
          <a:ext cx="151213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- 2,4 </a:t>
          </a:r>
          <a:r>
            <a: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Усть-Качкинского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4286027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38 775,87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41 569,64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-2 793,77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107,2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56 581,69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55 146,71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1 704,98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97,0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-18 075,82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13 577,07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Усть-Качкинского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43525308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Усть-Качкинского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3717032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+21,9%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47905376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530413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 rot="10800000" flipV="1">
            <a:off x="2481576" y="4725144"/>
            <a:ext cx="758133" cy="3268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7,6 %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3212976"/>
            <a:ext cx="827963" cy="64807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65,6 %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97460" y="6021288"/>
            <a:ext cx="683947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2,0 %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64088" y="5589240"/>
            <a:ext cx="720735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prstClr val="black"/>
                </a:solidFill>
              </a:rPr>
              <a:t>18,3 %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2" y="5051992"/>
            <a:ext cx="683946" cy="3212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6,7 %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3429000"/>
            <a:ext cx="683947" cy="7200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72,9 %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5959961"/>
            <a:ext cx="68394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smtClean="0">
                <a:solidFill>
                  <a:prstClr val="black"/>
                </a:solidFill>
              </a:rPr>
              <a:t>1,3</a:t>
            </a:r>
            <a:r>
              <a:rPr lang="ru-RU" sz="1600" b="1" smtClean="0">
                <a:solidFill>
                  <a:prstClr val="black"/>
                </a:solidFill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</a:rPr>
              <a:t>%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</a:t>
            </a:r>
            <a:r>
              <a:rPr lang="ru-RU" sz="24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Усть-Качкинского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 rot="10800000" flipV="1">
            <a:off x="2481579" y="5445223"/>
            <a:ext cx="758133" cy="51473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prstClr val="black"/>
                </a:solidFill>
              </a:rPr>
              <a:t>25,5 %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Усть-Качкинского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25995847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alt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Усть-Качкинского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77146224"/>
              </p:ext>
            </p:extLst>
          </p:nvPr>
        </p:nvGraphicFramePr>
        <p:xfrm>
          <a:off x="251520" y="1556793"/>
          <a:ext cx="8712967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1535"/>
                <a:gridCol w="1595333"/>
                <a:gridCol w="1595333"/>
                <a:gridCol w="1030829"/>
                <a:gridCol w="809937"/>
              </a:tblGrid>
              <a:tr h="4382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16 449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15 874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2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4 949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25 452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24 398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8 084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8 084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56 852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55 147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1 705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59486502"/>
              </p:ext>
            </p:extLst>
          </p:nvPr>
        </p:nvGraphicFramePr>
        <p:xfrm>
          <a:off x="107504" y="1052736"/>
          <a:ext cx="8928991" cy="5560035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63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434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7 118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7 092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6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19 189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18 542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33,6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647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21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государственной (муниципальной)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2 050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1 232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818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60,1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12 937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12 937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23,5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71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8 910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8 853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7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6 447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6 290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6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56 852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55 147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1 705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97,0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623402"/>
              </p:ext>
            </p:extLst>
          </p:nvPr>
        </p:nvGraphicFramePr>
        <p:xfrm>
          <a:off x="107504" y="1196751"/>
          <a:ext cx="8784208" cy="550259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80123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3513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650,1</a:t>
                      </a: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650,1</a:t>
                      </a: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1435" marR="91435" marT="45713" marB="45713" anchor="ctr" horzOverflow="overflow"/>
                </a:tc>
              </a:tr>
              <a:tr h="52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8 083,2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8 083,2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34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7 764,6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6 928,1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89,2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34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10 967,2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10 804,7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23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9 466,3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9 000,3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95,1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34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771,6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698,6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90,5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34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Переселение граждан из аварийного жилищного фонда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10 354,4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10 354,4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23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473,7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473,7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38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48 531,1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46 993,1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96,8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076283"/>
              </p:ext>
            </p:extLst>
          </p:nvPr>
        </p:nvGraphicFramePr>
        <p:xfrm>
          <a:off x="323528" y="1758462"/>
          <a:ext cx="8352928" cy="4262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416"/>
                <a:gridCol w="1368152"/>
                <a:gridCol w="1216871"/>
                <a:gridCol w="1088558"/>
                <a:gridCol w="934931"/>
              </a:tblGrid>
              <a:tr h="1634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Наименование, дата и номер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 на основании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выполненных работ, услуг, поставки товаров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( +,-)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333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</a:tr>
              <a:tr h="1960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Усть-Качкинского сельского поселения от 15.12.2021 № 204 "О бюджете Усть-Качкинского сельского поселения на 2022 год и на плановый период 2023 и 2024 годов"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3337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10457</TotalTime>
  <Words>553</Words>
  <Application>Microsoft Office PowerPoint</Application>
  <PresentationFormat>Экран (4:3)</PresentationFormat>
  <Paragraphs>242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Усть-Качкинского сельского поселения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602</cp:revision>
  <cp:lastPrinted>2023-03-20T04:51:27Z</cp:lastPrinted>
  <dcterms:created xsi:type="dcterms:W3CDTF">2018-04-12T10:07:47Z</dcterms:created>
  <dcterms:modified xsi:type="dcterms:W3CDTF">2023-04-28T04:53:45Z</dcterms:modified>
</cp:coreProperties>
</file>